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333" r:id="rId5"/>
    <p:sldId id="338" r:id="rId6"/>
    <p:sldId id="292" r:id="rId7"/>
    <p:sldId id="293" r:id="rId8"/>
    <p:sldId id="258" r:id="rId9"/>
    <p:sldId id="291" r:id="rId10"/>
    <p:sldId id="268" r:id="rId11"/>
    <p:sldId id="262" r:id="rId12"/>
    <p:sldId id="260" r:id="rId13"/>
    <p:sldId id="261" r:id="rId14"/>
    <p:sldId id="263" r:id="rId15"/>
    <p:sldId id="269" r:id="rId16"/>
    <p:sldId id="279" r:id="rId17"/>
    <p:sldId id="306" r:id="rId18"/>
    <p:sldId id="299" r:id="rId19"/>
    <p:sldId id="270" r:id="rId20"/>
    <p:sldId id="276" r:id="rId21"/>
    <p:sldId id="300" r:id="rId22"/>
    <p:sldId id="322" r:id="rId23"/>
    <p:sldId id="326" r:id="rId24"/>
    <p:sldId id="301" r:id="rId25"/>
    <p:sldId id="337" r:id="rId26"/>
    <p:sldId id="312" r:id="rId27"/>
    <p:sldId id="295" r:id="rId28"/>
    <p:sldId id="266" r:id="rId29"/>
    <p:sldId id="267" r:id="rId30"/>
    <p:sldId id="264" r:id="rId31"/>
    <p:sldId id="296" r:id="rId32"/>
    <p:sldId id="259" r:id="rId33"/>
    <p:sldId id="297" r:id="rId34"/>
    <p:sldId id="271" r:id="rId35"/>
    <p:sldId id="272" r:id="rId36"/>
    <p:sldId id="340" r:id="rId37"/>
    <p:sldId id="309" r:id="rId38"/>
    <p:sldId id="313" r:id="rId39"/>
    <p:sldId id="342" r:id="rId40"/>
    <p:sldId id="316" r:id="rId41"/>
    <p:sldId id="298" r:id="rId42"/>
    <p:sldId id="303" r:id="rId43"/>
    <p:sldId id="304" r:id="rId44"/>
    <p:sldId id="305" r:id="rId45"/>
    <p:sldId id="280" r:id="rId46"/>
    <p:sldId id="281" r:id="rId47"/>
    <p:sldId id="282" r:id="rId48"/>
    <p:sldId id="307" r:id="rId49"/>
    <p:sldId id="289" r:id="rId50"/>
    <p:sldId id="290" r:id="rId51"/>
    <p:sldId id="323" r:id="rId52"/>
    <p:sldId id="308" r:id="rId53"/>
    <p:sldId id="311" r:id="rId54"/>
    <p:sldId id="314" r:id="rId55"/>
    <p:sldId id="315" r:id="rId56"/>
    <p:sldId id="327" r:id="rId57"/>
    <p:sldId id="287" r:id="rId58"/>
    <p:sldId id="339" r:id="rId59"/>
    <p:sldId id="288" r:id="rId60"/>
    <p:sldId id="343" r:id="rId61"/>
    <p:sldId id="320" r:id="rId62"/>
    <p:sldId id="310" r:id="rId63"/>
    <p:sldId id="328" r:id="rId64"/>
    <p:sldId id="273" r:id="rId65"/>
    <p:sldId id="318" r:id="rId66"/>
    <p:sldId id="274" r:id="rId67"/>
    <p:sldId id="275" r:id="rId68"/>
    <p:sldId id="317" r:id="rId69"/>
    <p:sldId id="283" r:id="rId70"/>
    <p:sldId id="319" r:id="rId71"/>
    <p:sldId id="284" r:id="rId72"/>
    <p:sldId id="285" r:id="rId73"/>
    <p:sldId id="324" r:id="rId74"/>
    <p:sldId id="321" r:id="rId75"/>
    <p:sldId id="329" r:id="rId76"/>
    <p:sldId id="331" r:id="rId77"/>
    <p:sldId id="286" r:id="rId78"/>
    <p:sldId id="332" r:id="rId79"/>
    <p:sldId id="336" r:id="rId80"/>
    <p:sldId id="334" r:id="rId81"/>
    <p:sldId id="344" r:id="rId82"/>
    <p:sldId id="335" r:id="rId83"/>
    <p:sldId id="330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333"/>
            <p14:sldId id="338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271"/>
            <p14:sldId id="272"/>
            <p14:sldId id="340"/>
            <p14:sldId id="309"/>
            <p14:sldId id="313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321"/>
          </p14:sldIdLst>
        </p14:section>
        <p14:section name="Sample back-ends" id="{D163C4DC-B2F1-B24F-A60F-4DCEC59C22E6}">
          <p14:sldIdLst>
            <p14:sldId id="329"/>
            <p14:sldId id="331"/>
            <p14:sldId id="286"/>
            <p14:sldId id="332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9"/>
    <p:restoredTop sz="94669"/>
  </p:normalViewPr>
  <p:slideViewPr>
    <p:cSldViewPr snapToGrid="0" snapToObjects="1">
      <p:cViewPr varScale="1">
        <p:scale>
          <a:sx n="161" d="100"/>
          <a:sy n="161" d="100"/>
        </p:scale>
        <p:origin x="240" y="1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~sk/Publications/Books/ProgLangs/2007-04-26/plai-2007-04-26.pdf" TargetMode="External"/><Relationship Id="rId3" Type="http://schemas.openxmlformats.org/officeDocument/2006/relationships/image" Target="../media/image39.tif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tif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behavioral-model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switch" TargetMode="External"/><Relationship Id="rId3" Type="http://schemas.openxmlformats.org/officeDocument/2006/relationships/image" Target="../media/image43.tif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68644" y="1841197"/>
            <a:ext cx="4100273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965296" y="2650923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front-end, with target-specific extensions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r>
              <a:rPr lang="en-US" dirty="0" smtClean="0"/>
              <a:t>Dataflow analyses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P4 v1.0 programs)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Mid-end invokes front-end passes as necessary</a:t>
            </a:r>
          </a:p>
          <a:p>
            <a:r>
              <a:rPr lang="en-US" dirty="0" smtClean="0"/>
              <a:t>May involve backtracking</a:t>
            </a:r>
          </a:p>
          <a:p>
            <a:r>
              <a:rPr lang="en-US" dirty="0" smtClean="0"/>
              <a:t>Field segmentation/packing</a:t>
            </a:r>
          </a:p>
          <a:p>
            <a:r>
              <a:rPr lang="en-US" dirty="0" err="1" smtClean="0"/>
              <a:t>Inlining</a:t>
            </a:r>
            <a:endParaRPr lang="en-US" dirty="0" smtClean="0"/>
          </a:p>
          <a:p>
            <a:r>
              <a:rPr lang="en-US" dirty="0" smtClean="0"/>
              <a:t>Parser loop unrolling</a:t>
            </a:r>
          </a:p>
          <a:p>
            <a:r>
              <a:rPr lang="en-US" dirty="0" smtClean="0"/>
              <a:t>Table fragmentation/coalescing/replication</a:t>
            </a:r>
          </a:p>
          <a:p>
            <a:r>
              <a:rPr lang="en-US" dirty="0" smtClean="0"/>
              <a:t>Parser state splitting/combining</a:t>
            </a:r>
          </a:p>
          <a:p>
            <a:r>
              <a:rPr lang="en-US" dirty="0" smtClean="0"/>
              <a:t>Dependency analysis</a:t>
            </a:r>
          </a:p>
          <a:p>
            <a:r>
              <a:rPr lang="en-US" dirty="0" smtClean="0"/>
              <a:t>Converting some general forms to target specific objects</a:t>
            </a:r>
          </a:p>
          <a:p>
            <a:r>
              <a:rPr lang="en-US" dirty="0" smtClean="0"/>
              <a:t>Should end with “evaluation”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</a:p>
          <a:p>
            <a:pPr lvl="1"/>
            <a:r>
              <a:rPr lang="en-US" dirty="0" smtClean="0"/>
              <a:t>IR between front-end and back-end is completely serializable to text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Passes can be added easily</a:t>
            </a:r>
          </a:p>
          <a:p>
            <a:r>
              <a:rPr lang="en-US" dirty="0" smtClean="0"/>
              <a:t>TODO: implement IR serialization as text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614"/>
            <a:ext cx="8039745" cy="492934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Current 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p4v1.2-lex.l, </a:t>
            </a:r>
            <a:br>
              <a:rPr lang="en-US" smtClean="0"/>
            </a:br>
            <a:r>
              <a:rPr lang="en-US" smtClean="0"/>
              <a:t>p4v1.2-parse.ypp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v1.1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916" y="2993869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0608" y="4434866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1986" y="3114107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v1.1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967341" y="3470923"/>
            <a:ext cx="293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114033" y="4911920"/>
            <a:ext cx="22283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236492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105875" y="3468050"/>
            <a:ext cx="2364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7757" y="3837478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v1.2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91421"/>
            <a:ext cx="472985" cy="72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472985" cy="723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front-end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591646" y="4191421"/>
            <a:ext cx="1926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17216" y="3829735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v1.2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3678"/>
            <a:ext cx="158596" cy="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524686" y="3649597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941105" y="4183208"/>
            <a:ext cx="265493" cy="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524686" y="2452045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7941105" y="2993868"/>
            <a:ext cx="265493" cy="1189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11019717" y="4185429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1019717" y="2969173"/>
            <a:ext cx="288708" cy="2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308425" y="2507508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target-</a:t>
            </a:r>
            <a:br>
              <a:rPr lang="en-US" smtClean="0"/>
            </a:br>
            <a:r>
              <a:rPr lang="en-US" smtClean="0"/>
              <a:t>specific</a:t>
            </a:r>
            <a:endParaRPr lang="en-US" dirty="0" smtClean="0"/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2217" y="4000763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24686" y="4882845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1019717" y="5418677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42217" y="52340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7941105" y="4183678"/>
            <a:ext cx="253970" cy="1234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06598" y="3641384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95075" y="4876853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206598" y="2452044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94236" y="2993868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94236" y="4183208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82713" y="5418677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35610" y="1645113"/>
            <a:ext cx="12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incomplete</a:t>
            </a:r>
            <a:endParaRPr lang="en-US" i="1" dirty="0"/>
          </a:p>
        </p:txBody>
      </p:sp>
      <p:sp>
        <p:nvSpPr>
          <p:cNvPr id="59" name="Down Arrow 58"/>
          <p:cNvSpPr/>
          <p:nvPr/>
        </p:nvSpPr>
        <p:spPr>
          <a:xfrm>
            <a:off x="8576930" y="2047460"/>
            <a:ext cx="333154" cy="324142"/>
          </a:xfrm>
          <a:prstGeom prst="down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8" y="372874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4" y="0"/>
            <a:ext cx="9193426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p4c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build                     -- recommended place to build binary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p4include                 -- standard P4 files needed by the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compiler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v12test               -- empty back-end for testing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extended Berkeley Packet Filters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bmv2                  -- behavioral model version 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extensions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XXXX                  --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symlinks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to custom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docs                      --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documentation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frontends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common                -- common front-end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utilities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p4v1                  -- P4 v1.0 front-end (placeholder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p4v1.2                --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    -- core internal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representation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lib                       -- common utilities (libp4toolkit.a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-- code that may be useful for writing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mid-ends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test                      --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-- unit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process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-generator          -- code for the IR C++ class hierarchy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generator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test inputs and reference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outputs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           -- P4 v1.2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          -- P4 v1.2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v1_2_errors_outputs   -- Expected outputs from v1.2 negative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v1_2_samples_outputs  -- Expected outputs from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v1_errors             -- P4 v1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v1_samples_outputs    -- Expected outputs from v1 tests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v1_samples            -- P4 v1 input test programs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a script generates a line for each test to run</a:t>
            </a:r>
          </a:p>
          <a:p>
            <a:pPr lvl="1"/>
            <a:r>
              <a:rPr lang="en-US" sz="2900" dirty="0" smtClean="0"/>
              <a:t>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endParaRPr lang="en-US" sz="2900" dirty="0" smtClean="0"/>
          </a:p>
          <a:p>
            <a:pPr lvl="1"/>
            <a:r>
              <a:rPr lang="en-US" sz="2900" dirty="0" smtClean="0"/>
              <a:t>See the example below</a:t>
            </a:r>
          </a:p>
          <a:p>
            <a:pPr lvl="1"/>
            <a:r>
              <a:rPr lang="en-US" sz="2900" dirty="0" smtClean="0"/>
              <a:t>This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/v1_2_samples/*.p4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/v1_2_samples/*.p4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v12 $(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/v12test/run-v12-sample.py 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4130" y="2727582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otherMakefiles.am</a:t>
            </a:r>
            <a:endParaRPr lang="en-US" dirty="0" smtClean="0"/>
          </a:p>
          <a:p>
            <a:r>
              <a:rPr lang="en-US" dirty="0" smtClean="0"/>
              <a:t>This file is @</a:t>
            </a:r>
            <a:r>
              <a:rPr lang="en-US" dirty="0" err="1" smtClean="0"/>
              <a:t>include’d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Makefile.am</a:t>
            </a:r>
            <a:endParaRPr lang="en-US" dirty="0" smtClean="0"/>
          </a:p>
          <a:p>
            <a:r>
              <a:rPr lang="en-US" dirty="0" smtClean="0"/>
              <a:t>Created by a script called find-</a:t>
            </a:r>
            <a:r>
              <a:rPr lang="en-US" dirty="0" err="1" smtClean="0"/>
              <a:t>makefiles.sh</a:t>
            </a:r>
            <a:endParaRPr lang="en-US" dirty="0"/>
          </a:p>
          <a:p>
            <a:r>
              <a:rPr lang="en-US" dirty="0" smtClean="0"/>
              <a:t>It contains include to all </a:t>
            </a:r>
            <a:r>
              <a:rPr lang="en-US" dirty="0" err="1" smtClean="0"/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endParaRPr lang="en-US" dirty="0"/>
          </a:p>
          <a:p>
            <a:r>
              <a:rPr lang="en-US" dirty="0" err="1" smtClean="0"/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/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7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             # Binaries built that are not installed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backendMakefiles.am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r>
              <a:rPr lang="en-US" dirty="0" err="1" smtClean="0"/>
              <a:t>Toplevel</a:t>
            </a:r>
            <a:r>
              <a:rPr lang="en-US" dirty="0" smtClean="0"/>
              <a:t> files expected:</a:t>
            </a:r>
          </a:p>
          <a:p>
            <a:pPr lvl="1"/>
            <a:r>
              <a:rPr lang="en-US" dirty="0" err="1" smtClean="0"/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/>
              <a:t>Makefile</a:t>
            </a:r>
            <a:endParaRPr lang="en-US" dirty="0" smtClean="0"/>
          </a:p>
          <a:p>
            <a:pPr lvl="1"/>
            <a:r>
              <a:rPr lang="en-US" dirty="0" err="1" smtClean="0"/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/>
              <a:t>configure.ac</a:t>
            </a:r>
            <a:endParaRPr lang="en-US" dirty="0" smtClean="0"/>
          </a:p>
          <a:p>
            <a:r>
              <a:rPr lang="en-US" dirty="0" smtClean="0"/>
              <a:t>Run ‘make </a:t>
            </a:r>
            <a:r>
              <a:rPr lang="en-US" dirty="0" err="1" smtClean="0"/>
              <a:t>distclean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Use 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No cross-references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</a:t>
            </a:r>
            <a:r>
              <a:rPr lang="en-US" dirty="0" smtClean="0"/>
              <a:t>reused</a:t>
            </a:r>
          </a:p>
          <a:p>
            <a:pPr lvl="2"/>
            <a:r>
              <a:rPr lang="en-US" dirty="0" smtClean="0"/>
              <a:t>in practice this happens rarely, since most Transforms copy the sub-</a:t>
            </a:r>
            <a:r>
              <a:rPr lang="en-US" dirty="0" err="1" smtClean="0"/>
              <a:t>dags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some sub-</a:t>
            </a:r>
            <a:r>
              <a:rPr lang="en-US" dirty="0" err="1" smtClean="0"/>
              <a:t>dags</a:t>
            </a:r>
            <a:r>
              <a:rPr lang="en-US" dirty="0" smtClean="0"/>
              <a:t> should not be reused: e.g., </a:t>
            </a:r>
            <a:r>
              <a:rPr lang="en-US" dirty="0" err="1" smtClean="0"/>
              <a:t>PathExpression</a:t>
            </a:r>
            <a:r>
              <a:rPr lang="en-US" dirty="0"/>
              <a:t> </a:t>
            </a:r>
            <a:r>
              <a:rPr lang="en-US" dirty="0" smtClean="0"/>
              <a:t>and Declarations</a:t>
            </a:r>
            <a:endParaRPr lang="en-US" dirty="0" smtClean="0"/>
          </a:p>
          <a:p>
            <a:r>
              <a:rPr lang="en-US" dirty="0" smtClean="0"/>
              <a:t>Manipulated </a:t>
            </a:r>
            <a:r>
              <a:rPr lang="en-US" dirty="0" smtClean="0"/>
              <a:t>almost exclusively </a:t>
            </a:r>
            <a:r>
              <a:rPr lang="en-US" dirty="0" smtClean="0"/>
              <a:t>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7565"/>
            <a:ext cx="8229600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 v1.0/v1.1</a:t>
            </a:r>
          </a:p>
          <a:p>
            <a:pPr lvl="1"/>
            <a:r>
              <a:rPr lang="en-US" dirty="0" smtClean="0"/>
              <a:t>P4 v1.2</a:t>
            </a:r>
          </a:p>
          <a:p>
            <a:r>
              <a:rPr lang="en-US" dirty="0" smtClean="0"/>
              <a:t>Converter P4 v1.0 / v1.1 =&gt; P4 v1.2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  <a:p>
            <a:r>
              <a:rPr lang="en-US" dirty="0" smtClean="0"/>
              <a:t>P4 v1.2 spec</a:t>
            </a:r>
            <a:r>
              <a:rPr lang="en-US" dirty="0"/>
              <a:t> </a:t>
            </a:r>
            <a:r>
              <a:rPr lang="en-US" dirty="0" smtClean="0"/>
              <a:t>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51717"/>
              </p:ext>
            </p:extLst>
          </p:nvPr>
        </p:nvGraphicFramePr>
        <p:xfrm>
          <a:off x="1206990" y="1690688"/>
          <a:ext cx="9778020" cy="454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287"/>
                <a:gridCol w="7840733"/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just collects information.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change the tree/dag structure, but may “modify” nodes in place.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977515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0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0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repeats</a:t>
                      </a:r>
                      <a:r>
                        <a:rPr lang="en-US" sz="2000" baseline="0" dirty="0" smtClean="0"/>
                        <a:t> a sequence of visitors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~138 classes</a:t>
            </a:r>
          </a:p>
          <a:p>
            <a:r>
              <a:rPr lang="en-US" dirty="0" smtClean="0"/>
              <a:t>A mix of P4 v1.0 </a:t>
            </a:r>
            <a:r>
              <a:rPr lang="en-US" dirty="0" smtClean="0"/>
              <a:t>(v1.def) and </a:t>
            </a:r>
            <a:r>
              <a:rPr lang="en-US" dirty="0" smtClean="0"/>
              <a:t>P4 </a:t>
            </a:r>
            <a:r>
              <a:rPr lang="en-US" dirty="0" smtClean="0"/>
              <a:t>v1.2 (all 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Few classes </a:t>
            </a:r>
            <a:r>
              <a:rPr lang="en-US" dirty="0" smtClean="0"/>
              <a:t>in common to v1.0 and </a:t>
            </a:r>
            <a:r>
              <a:rPr lang="en-US" dirty="0" smtClean="0"/>
              <a:t>v1.2</a:t>
            </a:r>
            <a:endParaRPr lang="en-US" dirty="0" smtClean="0"/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err="1" smtClean="0"/>
              <a:t>IDeclaration</a:t>
            </a:r>
            <a:r>
              <a:rPr lang="en-US" dirty="0" smtClean="0"/>
              <a:t> {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 </a:t>
            </a:r>
            <a:r>
              <a:rPr lang="en-US" dirty="0" smtClean="0"/>
              <a:t>Expression {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 </a:t>
            </a:r>
            <a:r>
              <a:rPr lang="en-US" dirty="0"/>
              <a:t>Statement : </a:t>
            </a:r>
            <a:r>
              <a:rPr lang="en-US" dirty="0" err="1"/>
              <a:t>StatOrDecl</a:t>
            </a:r>
            <a:r>
              <a:rPr lang="en-US" dirty="0"/>
              <a:t> </a:t>
            </a:r>
            <a:r>
              <a:rPr lang="en-US" dirty="0" smtClean="0"/>
              <a:t>{}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dbprint</a:t>
            </a:r>
            <a:r>
              <a:rPr lang="en-US" dirty="0"/>
              <a:t>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4492488" y="1918216"/>
            <a:ext cx="3975237" cy="369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5899868" y="1918216"/>
            <a:ext cx="2567857" cy="13656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6543923" y="1918216"/>
            <a:ext cx="1923802" cy="21767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3790950" y="4667250"/>
            <a:ext cx="44481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6750" y="5305425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>
            <a:off x="6679096" y="5490091"/>
            <a:ext cx="1607654" cy="63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4802588" y="1251708"/>
            <a:ext cx="3665138" cy="295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9917"/>
            <a:ext cx="10515600" cy="53671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Node*)</a:t>
            </a:r>
          </a:p>
          <a:p>
            <a:r>
              <a:rPr lang="en-US" dirty="0" smtClean="0"/>
              <a:t>inline: Field is not a pointer</a:t>
            </a:r>
          </a:p>
          <a:p>
            <a:r>
              <a:rPr lang="en-US" dirty="0" err="1" smtClean="0"/>
              <a:t>NullOK</a:t>
            </a:r>
            <a:r>
              <a:rPr lang="en-US" dirty="0" smtClean="0"/>
              <a:t>: Field can be a </a:t>
            </a:r>
            <a:r>
              <a:rPr lang="en-US" dirty="0" err="1" smtClean="0"/>
              <a:t>nullptr</a:t>
            </a:r>
            <a:endParaRPr lang="en-US" dirty="0"/>
          </a:p>
          <a:p>
            <a:r>
              <a:rPr lang="en-US" dirty="0" smtClean="0"/>
              <a:t>method</a:t>
            </a:r>
            <a:r>
              <a:rPr lang="en-US" dirty="0"/>
              <a:t>{ ... </a:t>
            </a:r>
            <a:r>
              <a:rPr lang="en-US" dirty="0" smtClean="0"/>
              <a:t>}: </a:t>
            </a:r>
            <a:r>
              <a:rPr lang="en-US" dirty="0"/>
              <a:t>specifies an implementation for a default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can be 'operator=='</a:t>
            </a:r>
          </a:p>
          <a:p>
            <a:r>
              <a:rPr lang="en-US" dirty="0" smtClean="0"/>
              <a:t>For IR::Operation subclasses some assignments generate </a:t>
            </a:r>
            <a:r>
              <a:rPr lang="en-US" dirty="0"/>
              <a:t>methods returning constant values:</a:t>
            </a:r>
          </a:p>
          <a:p>
            <a:pPr lvl="1"/>
            <a:r>
              <a:rPr lang="en-US" dirty="0" err="1" smtClean="0"/>
              <a:t>stringOp</a:t>
            </a:r>
            <a:r>
              <a:rPr lang="en-US" dirty="0"/>
              <a:t>:</a:t>
            </a:r>
            <a:r>
              <a:rPr lang="en-US" dirty="0" smtClean="0"/>
              <a:t> generates </a:t>
            </a:r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getStringOp</a:t>
            </a:r>
            <a:r>
              <a:rPr lang="en-US" dirty="0"/>
              <a:t>()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smtClean="0"/>
              <a:t>precedence: generates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getPrecedence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92" y="2036305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1708"/>
            <a:ext cx="10515600" cy="4637903"/>
          </a:xfrm>
        </p:spPr>
        <p:txBody>
          <a:bodyPr/>
          <a:lstStyle/>
          <a:p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b="1" dirty="0" err="1" smtClean="0"/>
              <a:t>toString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dbprint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/>
              <a:t>bool </a:t>
            </a:r>
            <a:r>
              <a:rPr lang="en-US" b="1" dirty="0" smtClean="0"/>
              <a:t>operator==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N &amp;a) </a:t>
            </a:r>
            <a:r>
              <a:rPr lang="en-US" dirty="0" err="1" smtClean="0"/>
              <a:t>const</a:t>
            </a:r>
            <a:r>
              <a:rPr lang="en-US" dirty="0" smtClean="0"/>
              <a:t> – equality comparison</a:t>
            </a:r>
          </a:p>
          <a:p>
            <a:r>
              <a:rPr lang="en-US" dirty="0" smtClean="0"/>
              <a:t>void </a:t>
            </a:r>
            <a:r>
              <a:rPr lang="en-US" b="1" dirty="0" smtClean="0"/>
              <a:t>validate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b="1" dirty="0" err="1" smtClean="0"/>
              <a:t>node_type_name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visit_children</a:t>
            </a:r>
            <a:r>
              <a:rPr lang="en-US" dirty="0" smtClean="0"/>
              <a:t>(Visitor </a:t>
            </a:r>
            <a:r>
              <a:rPr lang="en-US" dirty="0" smtClean="0"/>
              <a:t>&amp;v) [</a:t>
            </a:r>
            <a:r>
              <a:rPr lang="en-US" dirty="0" err="1" smtClean="0"/>
              <a:t>const</a:t>
            </a:r>
            <a:r>
              <a:rPr lang="en-US" dirty="0" smtClean="0"/>
              <a:t>] – called by </a:t>
            </a:r>
            <a:r>
              <a:rPr lang="en-US" dirty="0" smtClean="0"/>
              <a:t>visitor</a:t>
            </a:r>
          </a:p>
          <a:p>
            <a:r>
              <a:rPr lang="en-US" dirty="0" smtClean="0"/>
              <a:t>void </a:t>
            </a:r>
            <a:r>
              <a:rPr lang="en-US" b="1" dirty="0" err="1"/>
              <a:t>dump_fields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&amp; out) </a:t>
            </a:r>
            <a:r>
              <a:rPr lang="en-US" dirty="0" err="1" smtClean="0"/>
              <a:t>const</a:t>
            </a:r>
            <a:r>
              <a:rPr lang="en-US" dirty="0"/>
              <a:t> –</a:t>
            </a:r>
            <a:r>
              <a:rPr lang="en-US" dirty="0" smtClean="0"/>
              <a:t> debugging dump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IR::Node – base of whole class hierarchy</a:t>
            </a:r>
          </a:p>
          <a:p>
            <a:r>
              <a:rPr lang="en-US" dirty="0" smtClean="0"/>
              <a:t>IR::Vector&lt;T&gt;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NameMap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</a:t>
            </a:r>
            <a:r>
              <a:rPr lang="en-US" dirty="0" smtClean="0"/>
              <a:t>*</a:t>
            </a:r>
          </a:p>
          <a:p>
            <a:pPr lvl="1"/>
            <a:r>
              <a:rPr lang="en-US" dirty="0" smtClean="0"/>
              <a:t>can only be used inline currently</a:t>
            </a:r>
            <a:endParaRPr lang="en-US" dirty="0" smtClean="0"/>
          </a:p>
          <a:p>
            <a:r>
              <a:rPr lang="en-US" dirty="0" smtClean="0"/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/>
              <a:t>ir_DEF_FILES</a:t>
            </a:r>
            <a:r>
              <a:rPr lang="en-US" dirty="0"/>
              <a:t> += $(</a:t>
            </a:r>
            <a:r>
              <a:rPr lang="en-US" dirty="0" err="1"/>
              <a:t>srcdir</a:t>
            </a:r>
            <a:r>
              <a:rPr lang="en-US" dirty="0"/>
              <a:t>)/</a:t>
            </a:r>
            <a:r>
              <a:rPr lang="en-US" dirty="0" err="1" smtClean="0"/>
              <a:t>backends</a:t>
            </a:r>
            <a:r>
              <a:rPr lang="en-US" dirty="0" smtClean="0"/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/>
              <a:t>ir_SOURCES</a:t>
            </a:r>
            <a:r>
              <a:rPr lang="en-US" dirty="0" smtClean="0"/>
              <a:t> += </a:t>
            </a:r>
            <a:r>
              <a:rPr lang="en-US" dirty="0" err="1" smtClean="0"/>
              <a:t>ir.cpp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P4 v1.2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P4 v1.0 file to P4 v1.2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1.0 P4 file 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</a:t>
            </a:r>
            <a:r>
              <a:rPr lang="en-US" dirty="0" smtClean="0">
                <a:sym typeface="Wingdings"/>
              </a:rPr>
              <a:t>p4-parse.ypp</a:t>
            </a:r>
            <a:r>
              <a:rPr lang="en-US" dirty="0" smtClean="0">
                <a:sym typeface="Wingdings"/>
              </a:rPr>
              <a:t>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</a:t>
            </a:r>
            <a:r>
              <a:rPr lang="en-US" dirty="0" smtClean="0"/>
              <a:t>overridden).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/>
              <a:t>ir</a:t>
            </a:r>
            <a:r>
              <a:rPr lang="en-US" dirty="0" smtClean="0"/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StrengthReduction</a:t>
            </a:r>
            <a:r>
              <a:rPr lang="en-US" dirty="0"/>
              <a:t> final : public Transform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StrengthReduction</a:t>
            </a:r>
            <a:r>
              <a:rPr lang="en-US" dirty="0"/>
              <a:t>() { </a:t>
            </a:r>
            <a:r>
              <a:rPr lang="en-US" dirty="0" err="1"/>
              <a:t>visitDagOnce</a:t>
            </a:r>
            <a:r>
              <a:rPr lang="en-US" dirty="0"/>
              <a:t> = true;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using Transform::</a:t>
            </a:r>
            <a:r>
              <a:rPr lang="en-US" dirty="0" err="1" smtClean="0"/>
              <a:t>postorder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(IR::Sub* expr) </a:t>
            </a:r>
            <a:r>
              <a:rPr lang="en-US" dirty="0" smtClean="0"/>
              <a:t>override;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(IR::Add*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Shr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Mul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990738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6768548" y="1360070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1061" y="2233129"/>
            <a:ext cx="25894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Types of </a:t>
            </a:r>
            <a:r>
              <a:rPr lang="en-US" smtClean="0"/>
              <a:t>nodes processed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5466522" y="2602461"/>
            <a:ext cx="3819285" cy="103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92" y="999093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422940" y="1645424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static bool </a:t>
            </a:r>
            <a:r>
              <a:rPr lang="en-US" dirty="0" err="1" smtClean="0"/>
              <a:t>isZero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IR::Expression* expr)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auto </a:t>
            </a:r>
            <a:r>
              <a:rPr lang="en-US" dirty="0" err="1"/>
              <a:t>cst</a:t>
            </a:r>
            <a:r>
              <a:rPr lang="en-US" dirty="0"/>
              <a:t> = expr-&gt;to&lt;IR::Constant</a:t>
            </a:r>
            <a:r>
              <a:rPr lang="en-US" dirty="0" smtClean="0"/>
              <a:t>&gt;();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cst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 smtClean="0"/>
              <a:t>) return </a:t>
            </a:r>
            <a:r>
              <a:rPr lang="en-US" dirty="0"/>
              <a:t>false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</a:t>
            </a:r>
            <a:r>
              <a:rPr lang="en-US" dirty="0" err="1"/>
              <a:t>cst</a:t>
            </a:r>
            <a:r>
              <a:rPr lang="en-US" dirty="0"/>
              <a:t>-&gt;value == 0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StrengthReduction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/>
              <a:t>(IR::Add* expr)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(expr-&gt;right</a:t>
            </a:r>
            <a:r>
              <a:rPr lang="en-US" dirty="0" smtClean="0"/>
              <a:t>)) return </a:t>
            </a:r>
            <a:r>
              <a:rPr lang="en-US" dirty="0"/>
              <a:t>expr-&gt;left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(expr-&gt;left</a:t>
            </a:r>
            <a:r>
              <a:rPr lang="en-US" dirty="0" smtClean="0"/>
              <a:t>)) </a:t>
            </a:r>
            <a:r>
              <a:rPr lang="en-US" dirty="0"/>
              <a:t>return expr-&gt;right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expr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3592" y="2675493"/>
            <a:ext cx="1653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Helper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ReferenceMap</a:t>
            </a:r>
            <a:r>
              <a:rPr lang="en-US" dirty="0" smtClean="0"/>
              <a:t> </a:t>
            </a:r>
            <a:r>
              <a:rPr lang="en-US" dirty="0" err="1" smtClean="0"/>
              <a:t>refMap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TypeMap</a:t>
            </a:r>
            <a:r>
              <a:rPr lang="en-US" dirty="0" smtClean="0"/>
              <a:t> </a:t>
            </a:r>
            <a:r>
              <a:rPr lang="en-US" dirty="0" err="1" smtClean="0"/>
              <a:t>typeMap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err="1" smtClean="0"/>
              <a:t>PassManager</a:t>
            </a:r>
            <a:r>
              <a:rPr lang="en-US" dirty="0" smtClean="0"/>
              <a:t> </a:t>
            </a:r>
            <a:r>
              <a:rPr lang="en-US" dirty="0"/>
              <a:t>frontend =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true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ConstantFolding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 err="1"/>
              <a:t>nullptr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new </a:t>
            </a:r>
            <a:r>
              <a:rPr lang="en-US" dirty="0"/>
              <a:t>P4V12::</a:t>
            </a:r>
            <a:r>
              <a:rPr lang="en-US" dirty="0" err="1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P4V12::</a:t>
            </a:r>
            <a:r>
              <a:rPr lang="en-US" dirty="0" err="1"/>
              <a:t>TypeChecker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&amp;</a:t>
            </a:r>
            <a:r>
              <a:rPr lang="en-US" dirty="0" err="1" smtClean="0"/>
              <a:t>typeMap</a:t>
            </a:r>
            <a:r>
              <a:rPr lang="en-US" dirty="0" smtClean="0"/>
              <a:t>),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new </a:t>
            </a:r>
            <a:r>
              <a:rPr lang="en-US" dirty="0"/>
              <a:t>P4V12::</a:t>
            </a:r>
            <a:r>
              <a:rPr lang="en-US" dirty="0" err="1"/>
              <a:t>StrengthReduction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smtClean="0"/>
              <a:t> };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frontend.setStopOnError</a:t>
            </a:r>
            <a:r>
              <a:rPr lang="en-US" dirty="0" smtClean="0"/>
              <a:t>(true);</a:t>
            </a:r>
            <a:br>
              <a:rPr lang="en-US" dirty="0" smtClean="0"/>
            </a:br>
            <a:r>
              <a:rPr lang="en-US" dirty="0" smtClean="0"/>
              <a:t>auto result </a:t>
            </a:r>
            <a:r>
              <a:rPr lang="en-US" dirty="0"/>
              <a:t>= </a:t>
            </a:r>
            <a:r>
              <a:rPr lang="en-US" dirty="0" smtClean="0"/>
              <a:t>program-</a:t>
            </a:r>
            <a:r>
              <a:rPr lang="en-US" dirty="0"/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63078" y="2571061"/>
            <a:ext cx="30337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6252" y="3010970"/>
            <a:ext cx="29408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78" y="3450879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76252" y="3856793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3947" y="2166441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9217" y="6169026"/>
            <a:ext cx="51375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each visitor method the Node* handed to the method is a CLONE 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480314" y="3935896"/>
            <a:ext cx="1724438" cy="1775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6094"/>
          </a:xfrm>
        </p:spPr>
        <p:txBody>
          <a:bodyPr>
            <a:normAutofit fontScale="90000"/>
          </a:bodyPr>
          <a:lstStyle/>
          <a:p>
            <a:r>
              <a:rPr lang="en-US" smtClean="0"/>
              <a:t>Compiler command-line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79581"/>
            <a:ext cx="12102353" cy="55308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 ./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error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No input files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specified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./p4c-bm2-ss: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Compile a P4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-h    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Print this help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help            Print this help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version         Print compiler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path           Specify include path (passed to preprocessor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=value      Define macro (passed to preprocessor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                Increase verbosity level (can be repeated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                Preprocess only, do not compile (prints program on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Adjust logging level per file (see below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Specify language version to compile (one of 1.0 and 1.2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target target   Compile for the specified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pp file         Pretty-print the program in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specified file (output is always in P4 v1.2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dump folder     Dump the program after various passes in P4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 the specified folder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Write output program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format is (higher level is more verbose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file:level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file:level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805167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8997" y="4093774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1884" y="4478585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508" y="5143108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getContext</a:t>
            </a:r>
            <a:r>
              <a:rPr lang="en-US" dirty="0" smtClean="0"/>
              <a:t>()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/>
              <a:t>findContext</a:t>
            </a:r>
            <a:r>
              <a:rPr lang="en-US" dirty="0" smtClean="0"/>
              <a:t>&lt;T&gt;()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ValidateParsedProgram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</a:t>
            </a:r>
            <a:r>
              <a:rPr lang="en-US" dirty="0" err="1"/>
              <a:t>StructField</a:t>
            </a:r>
            <a:r>
              <a:rPr lang="en-US" dirty="0"/>
              <a:t>* f)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getContext</a:t>
            </a:r>
            <a:r>
              <a:rPr lang="en-US" dirty="0"/>
              <a:t>()-&gt;parent-&gt;node-&gt;is&lt;IR::</a:t>
            </a:r>
            <a:r>
              <a:rPr lang="en-US" dirty="0" err="1"/>
              <a:t>Type_Header</a:t>
            </a:r>
            <a:r>
              <a:rPr lang="en-US" dirty="0"/>
              <a:t>&gt;()) return;</a:t>
            </a:r>
          </a:p>
          <a:p>
            <a:pPr marL="0" indent="0">
              <a:buNone/>
            </a:pPr>
            <a:r>
              <a:rPr lang="en-US" dirty="0"/>
              <a:t>    if (f-&gt;</a:t>
            </a:r>
            <a:r>
              <a:rPr lang="en-US" dirty="0" err="1"/>
              <a:t>name.isDontCare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</a:t>
            </a:r>
            <a:r>
              <a:rPr lang="en-US" dirty="0" smtClean="0"/>
              <a:t>traversal</a:t>
            </a:r>
          </a:p>
          <a:p>
            <a:r>
              <a:rPr lang="en-US" dirty="0" smtClean="0"/>
              <a:t>method </a:t>
            </a:r>
            <a:r>
              <a:rPr lang="en-US" dirty="0" err="1" smtClean="0"/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in a Transform)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part of a parent’s IR::Vector, you can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RemoveUnusedDeclarations</a:t>
            </a:r>
            <a:r>
              <a:rPr lang="en-US" dirty="0"/>
              <a:t>::preorder(IR</a:t>
            </a:r>
            <a:r>
              <a:rPr lang="en-US" dirty="0" smtClean="0"/>
              <a:t>::P4Table* </a:t>
            </a:r>
            <a:r>
              <a:rPr lang="en-US" dirty="0" err="1"/>
              <a:t>cont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(!</a:t>
            </a:r>
            <a:r>
              <a:rPr lang="en-US" dirty="0" err="1"/>
              <a:t>refMap</a:t>
            </a:r>
            <a:r>
              <a:rPr lang="en-US" dirty="0"/>
              <a:t>-&gt;</a:t>
            </a:r>
            <a:r>
              <a:rPr lang="en-US" dirty="0" err="1"/>
              <a:t>isUsed</a:t>
            </a:r>
            <a:r>
              <a:rPr lang="en-US" dirty="0"/>
              <a:t>(</a:t>
            </a:r>
            <a:r>
              <a:rPr lang="en-US" dirty="0" err="1"/>
              <a:t>getOriginal</a:t>
            </a:r>
            <a:r>
              <a:rPr lang="en-US" dirty="0" smtClean="0"/>
              <a:t>()))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::warning("Table %1% is not used; removing", </a:t>
            </a:r>
            <a:r>
              <a:rPr lang="en-US" dirty="0" err="1"/>
              <a:t>cont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  LOG1("Removing " &lt;&lt; </a:t>
            </a:r>
            <a:r>
              <a:rPr lang="en-US" dirty="0" err="1"/>
              <a:t>cont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prune();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cont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All </a:t>
            </a:r>
            <a:r>
              <a:rPr lang="en-US" smtClean="0"/>
              <a:t>P4Control nodes </a:t>
            </a:r>
            <a:r>
              <a:rPr lang="en-US" smtClean="0"/>
              <a:t>are </a:t>
            </a:r>
            <a:r>
              <a:rPr lang="en-US" smtClean="0"/>
              <a:t>in </a:t>
            </a:r>
            <a:r>
              <a:rPr lang="en-US" dirty="0" smtClean="0"/>
              <a:t>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stored in an IR::Vector&lt;T&gt;, you can return an </a:t>
            </a:r>
            <a:br>
              <a:rPr lang="en-US" dirty="0" smtClean="0"/>
            </a:br>
            <a:r>
              <a:rPr lang="en-US" dirty="0" smtClean="0"/>
              <a:t>IR::Vector&lt;T&gt;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::error() and ::warning()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/>
              <a:t>toString</a:t>
            </a:r>
            <a:r>
              <a:rPr lang="en-US" dirty="0" smtClean="0"/>
              <a:t>()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  <a:endParaRPr lang="en-US" dirty="0"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the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can expose internal data structures </a:t>
            </a:r>
            <a:r>
              <a:rPr lang="en-US" dirty="0" smtClean="0"/>
              <a:t>when calling </a:t>
            </a:r>
            <a:r>
              <a:rPr lang="en-US" dirty="0" smtClean="0"/>
              <a:t>BUG</a:t>
            </a:r>
          </a:p>
          <a:p>
            <a:r>
              <a:rPr lang="en-US" dirty="0" smtClean="0"/>
              <a:t>Don’t use assert</a:t>
            </a:r>
            <a:endParaRPr lang="en-US" dirty="0" smtClean="0"/>
          </a:p>
          <a:p>
            <a:r>
              <a:rPr lang="en-US" dirty="0" smtClean="0"/>
              <a:t>Use CHECK_NULL() to check for null pointers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</a:t>
            </a:r>
            <a:r>
              <a:rPr lang="en-US" dirty="0" smtClean="0"/>
              <a:t>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f);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structure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6096000" cy="52937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P4V12Program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Vector&lt;Node&gt;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  <a:endParaRPr lang="en-US" dirty="0" smtClean="0">
              <a:ea typeface="Consolas" charset="0"/>
              <a:cs typeface="Consolas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v1.0 / 1.1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frontends/p4v1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P4 v1.0 programs</a:t>
            </a:r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P4 v1.2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v1.2 compiler 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 v1.2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err="1" smtClean="0"/>
              <a:t>Lexer</a:t>
            </a:r>
            <a:r>
              <a:rPr lang="en-US" dirty="0" smtClean="0"/>
              <a:t> distinguishes types from regular identifiers using symbol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</a:t>
            </a:r>
            <a:r>
              <a:rPr lang="en-US" dirty="0" smtClean="0"/>
              <a:t>evaluation</a:t>
            </a:r>
            <a:endParaRPr lang="en-US" dirty="0" smtClean="0"/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  <a:endParaRPr lang="en-US" dirty="0" smtClean="0"/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</a:t>
            </a:r>
            <a:r>
              <a:rPr lang="en-US" dirty="0" smtClean="0"/>
              <a:t>::P4Table </a:t>
            </a:r>
            <a:r>
              <a:rPr lang="en-US" dirty="0" smtClean="0"/>
              <a:t>– a P4 v1.2 table </a:t>
            </a:r>
            <a:r>
              <a:rPr lang="en-US" dirty="0" smtClean="0"/>
              <a:t>(“V1Table</a:t>
            </a:r>
            <a:r>
              <a:rPr lang="en-US" dirty="0" smtClean="0"/>
              <a:t>” is used for P4 v1.1)</a:t>
            </a:r>
          </a:p>
          <a:p>
            <a:r>
              <a:rPr lang="en-US" dirty="0" smtClean="0"/>
              <a:t>IR</a:t>
            </a:r>
            <a:r>
              <a:rPr lang="en-US" dirty="0" smtClean="0"/>
              <a:t>::</a:t>
            </a:r>
            <a:r>
              <a:rPr lang="en-US" dirty="0"/>
              <a:t>P4Parser – </a:t>
            </a:r>
            <a:r>
              <a:rPr lang="en-US" dirty="0" smtClean="0"/>
              <a:t>a P4 v1.2 parser</a:t>
            </a:r>
          </a:p>
          <a:p>
            <a:r>
              <a:rPr lang="en-US" dirty="0" smtClean="0"/>
              <a:t>IR</a:t>
            </a:r>
            <a:r>
              <a:rPr lang="en-US" dirty="0" smtClean="0"/>
              <a:t>::P4Control </a:t>
            </a:r>
            <a:r>
              <a:rPr lang="en-US" dirty="0" smtClean="0"/>
              <a:t>– a P4 v1.2 control block</a:t>
            </a:r>
          </a:p>
          <a:p>
            <a:r>
              <a:rPr lang="en-US" dirty="0" smtClean="0"/>
              <a:t>IR</a:t>
            </a:r>
            <a:r>
              <a:rPr lang="en-US" dirty="0" smtClean="0"/>
              <a:t>::P4Action – </a:t>
            </a:r>
            <a:r>
              <a:rPr lang="en-US" dirty="0" smtClean="0"/>
              <a:t>a P4 v1.2 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IR::Paths 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Fresh unique name.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</a:t>
            </a:r>
            <a:r>
              <a:rPr lang="en-US" sz="1600" dirty="0" smtClean="0"/>
              <a:t>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7863"/>
            <a:ext cx="12192000" cy="4730137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TypeChecker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4938532" y="67101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3576"/>
            <a:ext cx="10515600" cy="4813714"/>
          </a:xfrm>
        </p:spPr>
        <p:txBody>
          <a:bodyPr>
            <a:normAutofit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</a:t>
            </a:r>
            <a:r>
              <a:rPr lang="en-US" dirty="0" smtClean="0"/>
              <a:t>statically</a:t>
            </a:r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  <a:endParaRPr lang="en-US" dirty="0" smtClean="0"/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</a:t>
            </a:r>
            <a:r>
              <a:rPr lang="en-US" dirty="0" smtClean="0"/>
              <a:t>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P4V12::</a:t>
            </a:r>
            <a:r>
              <a:rPr lang="en-US" dirty="0" err="1" smtClean="0"/>
              <a:t>EvaluatorPass</a:t>
            </a:r>
            <a:endParaRPr lang="en-US" dirty="0" smtClean="0"/>
          </a:p>
          <a:p>
            <a:r>
              <a:rPr lang="en-US" dirty="0" smtClean="0"/>
              <a:t>Should be called </a:t>
            </a:r>
            <a:r>
              <a:rPr lang="en-US" dirty="0" smtClean="0"/>
              <a:t>after </a:t>
            </a:r>
            <a:r>
              <a:rPr lang="en-US" dirty="0" smtClean="0"/>
              <a:t>the </a:t>
            </a:r>
            <a:r>
              <a:rPr lang="en-US" dirty="0" smtClean="0"/>
              <a:t>front-end and </a:t>
            </a:r>
            <a:r>
              <a:rPr lang="en-US" dirty="0" smtClean="0"/>
              <a:t>mid-end</a:t>
            </a:r>
            <a:endParaRPr lang="en-US" dirty="0" smtClean="0"/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err="1" smtClean="0"/>
              <a:t>BlockMap</a:t>
            </a:r>
            <a:r>
              <a:rPr lang="en-US" dirty="0" smtClean="0"/>
              <a:t> maps IR nodes to Blocks.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v12test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</a:t>
            </a:r>
            <a:r>
              <a:rPr lang="en-US" dirty="0" smtClean="0"/>
              <a:t>front-ends (v1.0 &amp; v1.2)</a:t>
            </a:r>
            <a:endParaRPr lang="en-US" dirty="0"/>
          </a:p>
          <a:p>
            <a:r>
              <a:rPr lang="en-US" dirty="0" smtClean="0"/>
              <a:t>Contains a significant sample mid-end</a:t>
            </a:r>
            <a:endParaRPr lang="en-US" dirty="0" smtClean="0"/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v1.0 and v1.2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smtClean="0"/>
              <a:t>Testing the front-ends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04862" y="351742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f.p4-stderr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505217" y="3517426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p4c-bm-ss</a:t>
            </a:r>
          </a:p>
          <a:p>
            <a:r>
              <a:rPr lang="en-US" dirty="0" smtClean="0"/>
              <a:t>Target </a:t>
            </a:r>
            <a:r>
              <a:rPr lang="en-US" dirty="0" smtClean="0"/>
              <a:t>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 v1.0 programs</a:t>
            </a:r>
          </a:p>
          <a:p>
            <a:pPr lvl="1"/>
            <a:r>
              <a:rPr lang="en-US" dirty="0" smtClean="0"/>
              <a:t>Converts program to a P4 v1.2 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P4 v1.2 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in.pcap</a:t>
            </a:r>
            <a:endParaRPr lang="en-US" dirty="0" smtClean="0"/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out.pcap</a:t>
            </a:r>
            <a:endParaRPr lang="en-US" dirty="0" smtClean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Currently open-loop testing only.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51" idx="0"/>
            <a:endCxn id="26" idx="0"/>
          </p:cNvCxnSpPr>
          <p:nvPr/>
        </p:nvCxnSpPr>
        <p:spPr>
          <a:xfrm rot="16200000" flipV="1">
            <a:off x="5821459" y="694"/>
            <a:ext cx="4157459" cy="7372044"/>
          </a:xfrm>
          <a:prstGeom prst="bentConnector3">
            <a:avLst>
              <a:gd name="adj1" fmla="val 1084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--p4v 1.0 --pp x.p4 $(P4_PATH)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</a:t>
            </a:r>
            <a:r>
              <a:rPr lang="en-US" smtClean="0"/>
              <a:t>to p4c-bm-ss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43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Calls to </a:t>
            </a:r>
          </a:p>
          <a:p>
            <a:r>
              <a:rPr lang="en-US" dirty="0" err="1" smtClean="0"/>
              <a:t>libFrontEnd.a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21491</TotalTime>
  <Words>3946</Words>
  <Application>Microsoft Macintosh PowerPoint</Application>
  <PresentationFormat>Widescreen</PresentationFormat>
  <Paragraphs>883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Calibri</vt:lpstr>
      <vt:lpstr>Calibri Light</vt:lpstr>
      <vt:lpstr>Consolas</vt:lpstr>
      <vt:lpstr>HelveticaNeue</vt:lpstr>
      <vt:lpstr>Wingdings</vt:lpstr>
      <vt:lpstr>Arial</vt:lpstr>
      <vt:lpstr>Office Theme</vt:lpstr>
      <vt:lpstr>P4 v1.2  compiler architecture</vt:lpstr>
      <vt:lpstr>Compiler goals</vt:lpstr>
      <vt:lpstr>What’s in the box</vt:lpstr>
      <vt:lpstr>Example usage</vt:lpstr>
      <vt:lpstr>Compiler command-line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Current build process</vt:lpstr>
      <vt:lpstr>Compiler data flow</vt:lpstr>
      <vt:lpstr>Source organization</vt:lpstr>
      <vt:lpstr>Makefiles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IR definition files = Java-like language</vt:lpstr>
      <vt:lpstr>IR Generated C++ code (fragment)</vt:lpstr>
      <vt:lpstr>IR Definition language</vt:lpstr>
      <vt:lpstr>Core IR Methods</vt:lpstr>
      <vt:lpstr>Custom hand-coded IR Classes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Debugging the compiler</vt:lpstr>
      <vt:lpstr>Determinism</vt:lpstr>
      <vt:lpstr>Dumping IR</vt:lpstr>
      <vt:lpstr>Debugging logs</vt:lpstr>
      <vt:lpstr>P4 v1.0 / 1.1 front-end</vt:lpstr>
      <vt:lpstr>P4 v1.2 compiler front-end</vt:lpstr>
      <vt:lpstr>Parsing P4 v1.2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Evaluation</vt:lpstr>
      <vt:lpstr>Sample back-ends</vt:lpstr>
      <vt:lpstr>v12test</vt:lpstr>
      <vt:lpstr>Testing the front-ends</vt:lpstr>
      <vt:lpstr>BMv2 back-end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255</cp:revision>
  <dcterms:created xsi:type="dcterms:W3CDTF">2015-11-12T20:04:41Z</dcterms:created>
  <dcterms:modified xsi:type="dcterms:W3CDTF">2016-04-19T21:06:38Z</dcterms:modified>
</cp:coreProperties>
</file>